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22"/>
  </p:notesMasterIdLst>
  <p:sldIdLst>
    <p:sldId id="256" r:id="rId2"/>
    <p:sldId id="265" r:id="rId3"/>
    <p:sldId id="266" r:id="rId4"/>
    <p:sldId id="267" r:id="rId5"/>
    <p:sldId id="275" r:id="rId6"/>
    <p:sldId id="263" r:id="rId7"/>
    <p:sldId id="268" r:id="rId8"/>
    <p:sldId id="269" r:id="rId9"/>
    <p:sldId id="270" r:id="rId10"/>
    <p:sldId id="276" r:id="rId11"/>
    <p:sldId id="271" r:id="rId12"/>
    <p:sldId id="272" r:id="rId13"/>
    <p:sldId id="273" r:id="rId14"/>
    <p:sldId id="258" r:id="rId15"/>
    <p:sldId id="261" r:id="rId16"/>
    <p:sldId id="260" r:id="rId17"/>
    <p:sldId id="264" r:id="rId18"/>
    <p:sldId id="277" r:id="rId19"/>
    <p:sldId id="262" r:id="rId20"/>
    <p:sldId id="274" r:id="rId2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716" autoAdjust="0"/>
  </p:normalViewPr>
  <p:slideViewPr>
    <p:cSldViewPr snapToGrid="0" snapToObjects="1">
      <p:cViewPr>
        <p:scale>
          <a:sx n="112" d="100"/>
          <a:sy n="112" d="100"/>
        </p:scale>
        <p:origin x="-1312" y="-4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3F941-0467-B64E-92A1-0833EFF12518}" type="datetimeFigureOut">
              <a:rPr lang="en-US" smtClean="0"/>
              <a:t>4/27/17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2BCB5-3968-D547-978E-B1BD0797E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82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BCB5-3968-D547-978E-B1BD0797E0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96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BCB5-3968-D547-978E-B1BD0797E0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79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April 26,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April 26,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Wednesday, April 26,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April 26,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1"/>
            <a:ext cx="7772400" cy="1650206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Wednesday, April 26,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4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Wednesday, April 26, 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Wednesday, April 26, 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April 26, 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April 26, 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April 26, 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Wednesday, April 26, 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Wednesday, April 26, 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PQE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Surge Biswas</a:t>
            </a:r>
          </a:p>
          <a:p>
            <a:r>
              <a:rPr lang="en-US" dirty="0" smtClean="0"/>
              <a:t>April </a:t>
            </a:r>
            <a:r>
              <a:rPr lang="en-US" dirty="0" smtClean="0"/>
              <a:t>27, 2017</a:t>
            </a:r>
          </a:p>
        </p:txBody>
      </p:sp>
    </p:spTree>
    <p:extLst>
      <p:ext uri="{BB962C8B-B14F-4D97-AF65-F5344CB8AC3E}">
        <p14:creationId xmlns:p14="http://schemas.microsoft.com/office/powerpoint/2010/main" val="1490138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Imputation?</a:t>
            </a:r>
            <a:endParaRPr lang="en-US" dirty="0"/>
          </a:p>
        </p:txBody>
      </p:sp>
      <p:pic>
        <p:nvPicPr>
          <p:cNvPr id="23" name="Picture 22" descr="lmx1a_annotation_sort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4" r="7041"/>
          <a:stretch/>
        </p:blipFill>
        <p:spPr>
          <a:xfrm rot="5400000">
            <a:off x="1008712" y="3961933"/>
            <a:ext cx="199299" cy="167111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9906" y="4641446"/>
            <a:ext cx="12362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Lmx1a expression z-score</a:t>
            </a:r>
            <a:endParaRPr lang="en-US" sz="700" dirty="0"/>
          </a:p>
        </p:txBody>
      </p:sp>
      <p:pic>
        <p:nvPicPr>
          <p:cNvPr id="5" name="Picture 4" descr="DA_gene_plot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70" y="1419065"/>
            <a:ext cx="4296508" cy="3222381"/>
          </a:xfrm>
          <a:prstGeom prst="rect">
            <a:avLst/>
          </a:prstGeom>
        </p:spPr>
      </p:pic>
      <p:pic>
        <p:nvPicPr>
          <p:cNvPr id="7" name="Picture 6" descr="DA_gene_plots_origin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62" y="1421162"/>
            <a:ext cx="4293712" cy="32202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92056" y="1234399"/>
            <a:ext cx="2109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expression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501423" y="1236496"/>
            <a:ext cx="21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imputed 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70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Pseudotime</a:t>
            </a:r>
            <a:r>
              <a:rPr lang="en-US" dirty="0" smtClean="0"/>
              <a:t> trajectories</a:t>
            </a:r>
            <a:endParaRPr lang="en-US" dirty="0"/>
          </a:p>
        </p:txBody>
      </p:sp>
      <p:pic>
        <p:nvPicPr>
          <p:cNvPr id="4" name="Picture 3" descr="Screen Shot 2017-04-27 at 8.45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26" y="1979410"/>
            <a:ext cx="3792812" cy="1436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8995" y="1607929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Monocle</a:t>
            </a:r>
            <a:endParaRPr lang="en-US" dirty="0"/>
          </a:p>
        </p:txBody>
      </p:sp>
      <p:pic>
        <p:nvPicPr>
          <p:cNvPr id="6" name="Picture 5" descr="Screen Shot 2017-04-27 at 8.50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056" y="3931209"/>
            <a:ext cx="5409375" cy="11604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4986" y="3561877"/>
            <a:ext cx="118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Monocle2</a:t>
            </a:r>
            <a:endParaRPr lang="en-US" dirty="0"/>
          </a:p>
        </p:txBody>
      </p:sp>
      <p:pic>
        <p:nvPicPr>
          <p:cNvPr id="8" name="Picture 7" descr="Screen Shot 2017-04-27 at 8.52.2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911" y="1979410"/>
            <a:ext cx="4547700" cy="11043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26128" y="1610078"/>
            <a:ext cx="95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Destiny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193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Monocle</a:t>
            </a:r>
            <a:endParaRPr lang="en-US" dirty="0"/>
          </a:p>
        </p:txBody>
      </p:sp>
      <p:pic>
        <p:nvPicPr>
          <p:cNvPr id="4" name="Picture 3" descr="trajectory_Monocle_orig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61" y="1143000"/>
            <a:ext cx="1920718" cy="1920718"/>
          </a:xfrm>
          <a:prstGeom prst="rect">
            <a:avLst/>
          </a:prstGeom>
        </p:spPr>
      </p:pic>
      <p:pic>
        <p:nvPicPr>
          <p:cNvPr id="5" name="Picture 4" descr="trajectory_Monocle_impu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50" y="1143000"/>
            <a:ext cx="1920718" cy="1920718"/>
          </a:xfrm>
          <a:prstGeom prst="rect">
            <a:avLst/>
          </a:prstGeom>
        </p:spPr>
      </p:pic>
      <p:pic>
        <p:nvPicPr>
          <p:cNvPr id="6" name="Picture 5" descr="trajectory_Monocle2_imput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50" y="3150109"/>
            <a:ext cx="1920718" cy="1920718"/>
          </a:xfrm>
          <a:prstGeom prst="rect">
            <a:avLst/>
          </a:prstGeom>
        </p:spPr>
      </p:pic>
      <p:pic>
        <p:nvPicPr>
          <p:cNvPr id="7" name="Picture 6" descr="trajectory_Monocle2_origin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61" y="3150109"/>
            <a:ext cx="1920718" cy="19207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01450" y="708406"/>
            <a:ext cx="98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15053" y="708406"/>
            <a:ext cx="1018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Imputed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58651" y="2001167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Monocle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30273" y="4010972"/>
            <a:ext cx="118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Monocle2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94423" y="345564"/>
            <a:ext cx="199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expression matrix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896487" y="697618"/>
            <a:ext cx="2911565" cy="107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914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ffusion_plot_orig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75" y="859676"/>
            <a:ext cx="5516450" cy="41373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Destiny (diffusion)</a:t>
            </a:r>
            <a:endParaRPr lang="en-US" dirty="0"/>
          </a:p>
        </p:txBody>
      </p:sp>
      <p:pic>
        <p:nvPicPr>
          <p:cNvPr id="7" name="Picture 6" descr="Estage_annotation_sort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01" r="6667"/>
          <a:stretch/>
        </p:blipFill>
        <p:spPr>
          <a:xfrm rot="5400000">
            <a:off x="7128915" y="3985821"/>
            <a:ext cx="214614" cy="16711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07764" y="4679341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 day</a:t>
            </a:r>
            <a:endParaRPr lang="en-US" sz="700" dirty="0"/>
          </a:p>
        </p:txBody>
      </p:sp>
      <p:pic>
        <p:nvPicPr>
          <p:cNvPr id="9" name="Picture 8" descr="lmx1a_annotation_sorted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4" r="7041"/>
          <a:stretch/>
        </p:blipFill>
        <p:spPr>
          <a:xfrm rot="5400000">
            <a:off x="7136570" y="4218695"/>
            <a:ext cx="199299" cy="16711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07764" y="4898208"/>
            <a:ext cx="12362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Lmx1a expression z-score</a:t>
            </a:r>
            <a:endParaRPr lang="en-US" sz="700" dirty="0"/>
          </a:p>
        </p:txBody>
      </p:sp>
      <p:sp>
        <p:nvSpPr>
          <p:cNvPr id="11" name="Rectangle 10"/>
          <p:cNvSpPr/>
          <p:nvPr/>
        </p:nvSpPr>
        <p:spPr>
          <a:xfrm>
            <a:off x="82887" y="4684377"/>
            <a:ext cx="562176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latin typeface="Courier"/>
                <a:cs typeface="Courier"/>
              </a:rPr>
              <a:t>% 3D trajectories</a:t>
            </a:r>
          </a:p>
          <a:p>
            <a:r>
              <a:rPr lang="en-US" sz="800" dirty="0" err="1" smtClean="0">
                <a:latin typeface="Courier"/>
                <a:cs typeface="Courier"/>
              </a:rPr>
              <a:t>openfig</a:t>
            </a:r>
            <a:r>
              <a:rPr lang="en-US" sz="800" dirty="0">
                <a:latin typeface="Courier"/>
                <a:cs typeface="Courier"/>
              </a:rPr>
              <a:t>('~/</a:t>
            </a:r>
            <a:r>
              <a:rPr lang="en-US" sz="800" dirty="0" err="1">
                <a:latin typeface="Courier"/>
                <a:cs typeface="Courier"/>
              </a:rPr>
              <a:t>GitHub</a:t>
            </a:r>
            <a:r>
              <a:rPr lang="en-US" sz="800" dirty="0">
                <a:latin typeface="Courier"/>
                <a:cs typeface="Courier"/>
              </a:rPr>
              <a:t>/</a:t>
            </a:r>
            <a:r>
              <a:rPr lang="en-US" sz="800" dirty="0" err="1">
                <a:latin typeface="Courier"/>
                <a:cs typeface="Courier"/>
              </a:rPr>
              <a:t>pqe</a:t>
            </a:r>
            <a:r>
              <a:rPr lang="en-US" sz="800" dirty="0">
                <a:latin typeface="Courier"/>
                <a:cs typeface="Courier"/>
              </a:rPr>
              <a:t>/figures/</a:t>
            </a:r>
            <a:r>
              <a:rPr lang="en-US" sz="800" dirty="0" err="1">
                <a:latin typeface="Courier"/>
                <a:cs typeface="Courier"/>
              </a:rPr>
              <a:t>Diffusion_plot_imputed_expression_matrix.fig</a:t>
            </a:r>
            <a:r>
              <a:rPr lang="en-US" sz="800" dirty="0">
                <a:latin typeface="Courier"/>
                <a:cs typeface="Courier"/>
              </a:rPr>
              <a:t>'</a:t>
            </a:r>
            <a:r>
              <a:rPr lang="en-US" sz="800" dirty="0" smtClean="0">
                <a:latin typeface="Courier"/>
                <a:cs typeface="Courier"/>
              </a:rPr>
              <a:t>)</a:t>
            </a:r>
          </a:p>
          <a:p>
            <a:r>
              <a:rPr lang="en-US" sz="800" dirty="0" err="1">
                <a:latin typeface="Courier"/>
                <a:cs typeface="Courier"/>
              </a:rPr>
              <a:t>openfig</a:t>
            </a:r>
            <a:r>
              <a:rPr lang="en-US" sz="800" dirty="0">
                <a:latin typeface="Courier"/>
                <a:cs typeface="Courier"/>
              </a:rPr>
              <a:t>('~/</a:t>
            </a:r>
            <a:r>
              <a:rPr lang="en-US" sz="800" dirty="0" err="1">
                <a:latin typeface="Courier"/>
                <a:cs typeface="Courier"/>
              </a:rPr>
              <a:t>GitHub</a:t>
            </a:r>
            <a:r>
              <a:rPr lang="en-US" sz="800" dirty="0">
                <a:latin typeface="Courier"/>
                <a:cs typeface="Courier"/>
              </a:rPr>
              <a:t>/</a:t>
            </a:r>
            <a:r>
              <a:rPr lang="en-US" sz="800" dirty="0" err="1">
                <a:latin typeface="Courier"/>
                <a:cs typeface="Courier"/>
              </a:rPr>
              <a:t>pqe</a:t>
            </a:r>
            <a:r>
              <a:rPr lang="en-US" sz="800" dirty="0">
                <a:latin typeface="Courier"/>
                <a:cs typeface="Courier"/>
              </a:rPr>
              <a:t>/figures/</a:t>
            </a:r>
            <a:r>
              <a:rPr lang="en-US" sz="800" dirty="0" err="1" smtClean="0">
                <a:latin typeface="Courier"/>
                <a:cs typeface="Courier"/>
              </a:rPr>
              <a:t>Diffusion_plot_imputed_expression_matrix_Enum.fig</a:t>
            </a:r>
            <a:r>
              <a:rPr lang="en-US" sz="800" dirty="0">
                <a:latin typeface="Courier"/>
                <a:cs typeface="Courier"/>
              </a:rPr>
              <a:t>')</a:t>
            </a:r>
          </a:p>
          <a:p>
            <a:endParaRPr lang="en-US" sz="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24667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69" y="400049"/>
            <a:ext cx="4857815" cy="15168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sequencing depth influence estimated trajectories?</a:t>
            </a:r>
            <a:endParaRPr lang="en-US" dirty="0"/>
          </a:p>
        </p:txBody>
      </p:sp>
      <p:pic>
        <p:nvPicPr>
          <p:cNvPr id="5" name="Picture 4" descr="rarefaction_analysis_DC_plot_of_1percent_rarefi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63" y="2877512"/>
            <a:ext cx="3021322" cy="2265988"/>
          </a:xfrm>
          <a:prstGeom prst="rect">
            <a:avLst/>
          </a:prstGeom>
        </p:spPr>
      </p:pic>
      <p:pic>
        <p:nvPicPr>
          <p:cNvPr id="6" name="Picture 5" descr="diffusion_plot_origin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62" y="376316"/>
            <a:ext cx="3021322" cy="2265989"/>
          </a:xfrm>
          <a:prstGeom prst="rect">
            <a:avLst/>
          </a:prstGeom>
        </p:spPr>
      </p:pic>
      <p:pic>
        <p:nvPicPr>
          <p:cNvPr id="8" name="Picture 7" descr="rarefaction_analysis_DC_correlation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8" r="15193"/>
          <a:stretch/>
        </p:blipFill>
        <p:spPr>
          <a:xfrm>
            <a:off x="1105334" y="2093267"/>
            <a:ext cx="2800247" cy="29443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89674" y="215383"/>
            <a:ext cx="14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 depth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42074" y="2619180"/>
            <a:ext cx="116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1% depth</a:t>
            </a:r>
            <a:endParaRPr lang="en-US" dirty="0"/>
          </a:p>
        </p:txBody>
      </p:sp>
      <p:pic>
        <p:nvPicPr>
          <p:cNvPr id="12" name="Picture 11" descr="Screen Shot 2017-04-27 at 9.17.5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439" y="1129572"/>
            <a:ext cx="6039122" cy="288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19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11" y="190446"/>
            <a:ext cx="8229600" cy="7429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Diffusion trajectories</a:t>
            </a:r>
            <a:endParaRPr lang="en-US" sz="3200" dirty="0"/>
          </a:p>
        </p:txBody>
      </p:sp>
      <p:pic>
        <p:nvPicPr>
          <p:cNvPr id="5" name="Picture 4" descr="PCA_plot_2D_of_TFs_with_lmx1a_imput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036" y="1270073"/>
            <a:ext cx="5164569" cy="3873427"/>
          </a:xfrm>
          <a:prstGeom prst="rect">
            <a:avLst/>
          </a:prstGeom>
        </p:spPr>
      </p:pic>
      <p:pic>
        <p:nvPicPr>
          <p:cNvPr id="6" name="Picture 5" descr="Diffusion_plot_2D_with_lmx1a_imput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949" y="1270073"/>
            <a:ext cx="5164569" cy="38734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9564" y="108540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37967" y="1085407"/>
            <a:ext cx="206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Diffusion (Destiny)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987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F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5" t="-86" r="24899" b="-287"/>
          <a:stretch/>
        </p:blipFill>
        <p:spPr>
          <a:xfrm>
            <a:off x="1050699" y="446879"/>
            <a:ext cx="2992887" cy="4743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03119" y="4652160"/>
            <a:ext cx="58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TFs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02080" y="2519641"/>
            <a:ext cx="697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Cells</a:t>
            </a:r>
            <a:endParaRPr lang="en-US" dirty="0"/>
          </a:p>
        </p:txBody>
      </p:sp>
      <p:pic>
        <p:nvPicPr>
          <p:cNvPr id="7" name="Picture 6" descr="TF_heatmap_annotation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1" r="8612"/>
          <a:stretch/>
        </p:blipFill>
        <p:spPr>
          <a:xfrm>
            <a:off x="327534" y="446879"/>
            <a:ext cx="733942" cy="47436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367794" y="132553"/>
            <a:ext cx="633507" cy="82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 err="1" smtClean="0"/>
              <a:t>E_stage</a:t>
            </a:r>
            <a:endParaRPr lang="en-US" sz="950" dirty="0"/>
          </a:p>
          <a:p>
            <a:r>
              <a:rPr lang="en-US" sz="950" dirty="0" smtClean="0"/>
              <a:t>Lmx1a</a:t>
            </a:r>
          </a:p>
          <a:p>
            <a:r>
              <a:rPr lang="en-US" sz="950" dirty="0" smtClean="0"/>
              <a:t>DC1</a:t>
            </a:r>
          </a:p>
          <a:p>
            <a:r>
              <a:rPr lang="en-US" sz="950" dirty="0" smtClean="0"/>
              <a:t>DC2</a:t>
            </a:r>
          </a:p>
          <a:p>
            <a:r>
              <a:rPr lang="en-US" sz="950" dirty="0" smtClean="0"/>
              <a:t>DC3</a:t>
            </a:r>
            <a:endParaRPr lang="en-US" sz="950" dirty="0"/>
          </a:p>
        </p:txBody>
      </p:sp>
      <p:pic>
        <p:nvPicPr>
          <p:cNvPr id="9" name="Picture 8" descr="TF_correlation_to_interaction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9" t="6859" r="9021" b="9552"/>
          <a:stretch/>
        </p:blipFill>
        <p:spPr>
          <a:xfrm>
            <a:off x="1099915" y="565262"/>
            <a:ext cx="2369935" cy="1881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4074" y="338152"/>
            <a:ext cx="18075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Spearman </a:t>
            </a:r>
            <a:r>
              <a:rPr lang="en-US" sz="900" dirty="0" err="1" smtClean="0"/>
              <a:t>corr</a:t>
            </a:r>
            <a:r>
              <a:rPr lang="en-US" sz="900" dirty="0" smtClean="0"/>
              <a:t> to Lmx1a x DC1</a:t>
            </a:r>
            <a:endParaRPr lang="en-US" sz="900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5839198" y="345114"/>
            <a:ext cx="3143799" cy="2202961"/>
            <a:chOff x="3993483" y="124786"/>
            <a:chExt cx="3749040" cy="2627073"/>
          </a:xfrm>
        </p:grpSpPr>
        <p:pic>
          <p:nvPicPr>
            <p:cNvPr id="12" name="Picture 11" descr="NCBI_SRA_Mmusculus_PCA_az_0_el_90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93483" y="124786"/>
              <a:ext cx="2368296" cy="2615184"/>
            </a:xfrm>
            <a:prstGeom prst="rect">
              <a:avLst/>
            </a:prstGeom>
          </p:spPr>
        </p:pic>
        <p:pic>
          <p:nvPicPr>
            <p:cNvPr id="13" name="Picture 12" descr="NCBI_SRA_Mmusculus_PCA_az_0_el_0.png"/>
            <p:cNvPicPr>
              <a:picLocks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61779" y="1219956"/>
              <a:ext cx="1380744" cy="1531903"/>
            </a:xfrm>
            <a:prstGeom prst="rect">
              <a:avLst/>
            </a:prstGeom>
          </p:spPr>
        </p:pic>
        <p:pic>
          <p:nvPicPr>
            <p:cNvPr id="14" name="Picture 13" descr="NCBI_SRA_Mmusculus_PCA_legend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2861" y="155233"/>
              <a:ext cx="1299662" cy="1145604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5719432" y="2441297"/>
            <a:ext cx="326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Taken from: Biswas </a:t>
            </a:r>
            <a:r>
              <a:rPr lang="en-US" sz="700" i="1" dirty="0" smtClean="0"/>
              <a:t>et al.</a:t>
            </a:r>
            <a:r>
              <a:rPr lang="en-US" sz="700" dirty="0" smtClean="0"/>
              <a:t> Tradict enables accurate prediction of eukaryotic transcriptional states from 100 marker genes. </a:t>
            </a:r>
            <a:r>
              <a:rPr lang="en-US" sz="700" i="1" dirty="0" smtClean="0"/>
              <a:t>Nat. </a:t>
            </a:r>
            <a:r>
              <a:rPr lang="en-US" sz="700" i="1" dirty="0" err="1" smtClean="0"/>
              <a:t>Comms</a:t>
            </a:r>
            <a:r>
              <a:rPr lang="en-US" sz="700" i="1" dirty="0" smtClean="0"/>
              <a:t>. </a:t>
            </a:r>
            <a:r>
              <a:rPr lang="en-US" sz="700" dirty="0" smtClean="0"/>
              <a:t>(2017). In Press.</a:t>
            </a:r>
            <a:endParaRPr lang="en-US" sz="700" dirty="0"/>
          </a:p>
        </p:txBody>
      </p:sp>
      <p:pic>
        <p:nvPicPr>
          <p:cNvPr id="16" name="Picture 15" descr="tradict_extension_interaction_TFs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9" t="6575" r="14892" b="4803"/>
          <a:stretch/>
        </p:blipFill>
        <p:spPr>
          <a:xfrm>
            <a:off x="6689254" y="2948401"/>
            <a:ext cx="2293743" cy="2116012"/>
          </a:xfrm>
          <a:prstGeom prst="rect">
            <a:avLst/>
          </a:prstGeom>
        </p:spPr>
      </p:pic>
      <p:pic>
        <p:nvPicPr>
          <p:cNvPr id="18" name="Picture 17" descr="tradict_extension_all_TFs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9" t="5684" r="13125" b="3399"/>
          <a:stretch/>
        </p:blipFill>
        <p:spPr>
          <a:xfrm>
            <a:off x="4242658" y="2948401"/>
            <a:ext cx="2290635" cy="211601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613307" y="2726398"/>
            <a:ext cx="1438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All TF signature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6661832" y="2726398"/>
            <a:ext cx="2326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Lmx1a x DC1 TF signature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4043586" y="753421"/>
            <a:ext cx="9018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200" b="1" dirty="0">
                <a:solidFill>
                  <a:srgbClr val="FF0000"/>
                </a:solidFill>
              </a:rPr>
              <a:t>Barhl1 </a:t>
            </a:r>
          </a:p>
          <a:p>
            <a:r>
              <a:rPr lang="fi-FI" sz="1200" dirty="0"/>
              <a:t>Ebf2   </a:t>
            </a:r>
          </a:p>
          <a:p>
            <a:r>
              <a:rPr lang="fi-FI" sz="1200" dirty="0"/>
              <a:t>Ebf3   </a:t>
            </a:r>
          </a:p>
          <a:p>
            <a:r>
              <a:rPr lang="fi-FI" sz="1200" dirty="0"/>
              <a:t>Foxb1  </a:t>
            </a:r>
          </a:p>
          <a:p>
            <a:r>
              <a:rPr lang="fi-FI" sz="1200" dirty="0"/>
              <a:t>Myt1   </a:t>
            </a:r>
          </a:p>
          <a:p>
            <a:r>
              <a:rPr lang="fi-FI" sz="1200" dirty="0"/>
              <a:t>Neurod1</a:t>
            </a:r>
          </a:p>
          <a:p>
            <a:r>
              <a:rPr lang="fi-FI" sz="1200" dirty="0" smtClean="0"/>
              <a:t>Neurod2 </a:t>
            </a:r>
            <a:endParaRPr lang="fi-FI" sz="1200" dirty="0"/>
          </a:p>
        </p:txBody>
      </p:sp>
      <p:sp>
        <p:nvSpPr>
          <p:cNvPr id="22" name="Rectangle 21"/>
          <p:cNvSpPr/>
          <p:nvPr/>
        </p:nvSpPr>
        <p:spPr>
          <a:xfrm>
            <a:off x="4945432" y="753421"/>
            <a:ext cx="7009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200" b="1" dirty="0">
                <a:solidFill>
                  <a:srgbClr val="FF0000"/>
                </a:solidFill>
              </a:rPr>
              <a:t>Nhlh1  </a:t>
            </a:r>
          </a:p>
          <a:p>
            <a:r>
              <a:rPr lang="fi-FI" sz="1200" dirty="0"/>
              <a:t>Nhlh2  </a:t>
            </a:r>
          </a:p>
          <a:p>
            <a:r>
              <a:rPr lang="fi-FI" sz="1200" b="1" dirty="0">
                <a:solidFill>
                  <a:srgbClr val="FF0000"/>
                </a:solidFill>
              </a:rPr>
              <a:t>Nr4a2  </a:t>
            </a:r>
          </a:p>
          <a:p>
            <a:r>
              <a:rPr lang="fi-FI" sz="1200" b="1" dirty="0">
                <a:solidFill>
                  <a:srgbClr val="FF0000"/>
                </a:solidFill>
              </a:rPr>
              <a:t>Pitx2  </a:t>
            </a:r>
          </a:p>
          <a:p>
            <a:r>
              <a:rPr lang="fi-FI" sz="1200" b="1" dirty="0">
                <a:solidFill>
                  <a:srgbClr val="FF0000"/>
                </a:solidFill>
              </a:rPr>
              <a:t>Pitx3  </a:t>
            </a:r>
          </a:p>
          <a:p>
            <a:r>
              <a:rPr lang="fi-FI" sz="1200" dirty="0"/>
              <a:t>Sim1   </a:t>
            </a:r>
          </a:p>
          <a:p>
            <a:r>
              <a:rPr lang="fi-FI" sz="1200" dirty="0"/>
              <a:t>St18   </a:t>
            </a:r>
          </a:p>
          <a:p>
            <a:r>
              <a:rPr lang="fi-FI" sz="1200" dirty="0"/>
              <a:t>Taf6l </a:t>
            </a:r>
            <a:r>
              <a:rPr lang="fi-FI" sz="1200" dirty="0" smtClean="0"/>
              <a:t> 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 rot="5400000">
            <a:off x="6088299" y="3832060"/>
            <a:ext cx="889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signature score</a:t>
            </a:r>
            <a:endParaRPr lang="en-US" sz="800" dirty="0"/>
          </a:p>
        </p:txBody>
      </p:sp>
      <p:sp>
        <p:nvSpPr>
          <p:cNvPr id="24" name="TextBox 23"/>
          <p:cNvSpPr txBox="1"/>
          <p:nvPr/>
        </p:nvSpPr>
        <p:spPr>
          <a:xfrm rot="5400000">
            <a:off x="8613964" y="3832060"/>
            <a:ext cx="889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signature score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07395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0839" y="2282701"/>
            <a:ext cx="137530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600" b="1" dirty="0">
                <a:solidFill>
                  <a:srgbClr val="FF0000"/>
                </a:solidFill>
              </a:rPr>
              <a:t>Barhl1 </a:t>
            </a:r>
          </a:p>
          <a:p>
            <a:r>
              <a:rPr lang="fi-FI" sz="1600" dirty="0"/>
              <a:t>Ebf2   </a:t>
            </a:r>
          </a:p>
          <a:p>
            <a:r>
              <a:rPr lang="fi-FI" sz="1600" dirty="0"/>
              <a:t>Ebf3   </a:t>
            </a:r>
          </a:p>
          <a:p>
            <a:r>
              <a:rPr lang="fi-FI" sz="1600" dirty="0"/>
              <a:t>Foxb1  </a:t>
            </a:r>
          </a:p>
          <a:p>
            <a:r>
              <a:rPr lang="fi-FI" sz="1600" dirty="0"/>
              <a:t>Myt1   </a:t>
            </a:r>
          </a:p>
          <a:p>
            <a:r>
              <a:rPr lang="fi-FI" sz="1600" dirty="0"/>
              <a:t>Neurod1</a:t>
            </a:r>
          </a:p>
          <a:p>
            <a:r>
              <a:rPr lang="fi-FI" sz="1600" dirty="0" smtClean="0"/>
              <a:t>Neurod2 </a:t>
            </a:r>
            <a:endParaRPr lang="fi-FI" sz="1600" dirty="0"/>
          </a:p>
        </p:txBody>
      </p:sp>
      <p:sp>
        <p:nvSpPr>
          <p:cNvPr id="5" name="Rectangle 4"/>
          <p:cNvSpPr/>
          <p:nvPr/>
        </p:nvSpPr>
        <p:spPr>
          <a:xfrm>
            <a:off x="4658465" y="2159581"/>
            <a:ext cx="212542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600" dirty="0" smtClean="0"/>
              <a:t>Nhlh1 (Nscl1)  </a:t>
            </a:r>
            <a:endParaRPr lang="fi-FI" sz="1600" dirty="0"/>
          </a:p>
          <a:p>
            <a:r>
              <a:rPr lang="fi-FI" sz="1600" dirty="0"/>
              <a:t>Nhlh2  </a:t>
            </a:r>
          </a:p>
          <a:p>
            <a:r>
              <a:rPr lang="fi-FI" sz="1600" b="1" dirty="0" smtClean="0">
                <a:solidFill>
                  <a:srgbClr val="FF0000"/>
                </a:solidFill>
              </a:rPr>
              <a:t>Nr4a2 (Nurr1)  </a:t>
            </a:r>
            <a:endParaRPr lang="fi-FI" sz="1600" b="1" dirty="0">
              <a:solidFill>
                <a:srgbClr val="FF0000"/>
              </a:solidFill>
            </a:endParaRPr>
          </a:p>
          <a:p>
            <a:r>
              <a:rPr lang="fi-FI" sz="1600" b="1" dirty="0">
                <a:solidFill>
                  <a:srgbClr val="FF0000"/>
                </a:solidFill>
              </a:rPr>
              <a:t>Pitx2  </a:t>
            </a:r>
          </a:p>
          <a:p>
            <a:r>
              <a:rPr lang="fi-FI" sz="1600" b="1" dirty="0">
                <a:solidFill>
                  <a:srgbClr val="FF0000"/>
                </a:solidFill>
              </a:rPr>
              <a:t>Pitx3  </a:t>
            </a:r>
          </a:p>
          <a:p>
            <a:r>
              <a:rPr lang="fi-FI" sz="1600" dirty="0"/>
              <a:t>Sim1   </a:t>
            </a:r>
          </a:p>
          <a:p>
            <a:r>
              <a:rPr lang="fi-FI" sz="1600" dirty="0"/>
              <a:t>St18   </a:t>
            </a:r>
          </a:p>
          <a:p>
            <a:r>
              <a:rPr lang="fi-FI" sz="1600" dirty="0"/>
              <a:t>Taf6l </a:t>
            </a:r>
            <a:r>
              <a:rPr lang="fi-FI" sz="1600" dirty="0" smtClean="0"/>
              <a:t> </a:t>
            </a:r>
            <a:endParaRPr lang="en-US" sz="1600" dirty="0"/>
          </a:p>
        </p:txBody>
      </p:sp>
      <p:pic>
        <p:nvPicPr>
          <p:cNvPr id="6" name="Picture 5" descr="Screen Shot 2017-04-27 at 3.14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4151"/>
            <a:ext cx="4062786" cy="272920"/>
          </a:xfrm>
          <a:prstGeom prst="rect">
            <a:avLst/>
          </a:prstGeom>
        </p:spPr>
      </p:pic>
      <p:pic>
        <p:nvPicPr>
          <p:cNvPr id="7" name="Picture 6" descr="Screen Shot 2017-04-27 at 3.15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2701"/>
            <a:ext cx="3123052" cy="33812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 flipV="1">
            <a:off x="2241859" y="2475360"/>
            <a:ext cx="1503212" cy="4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259119" y="2008800"/>
            <a:ext cx="485952" cy="612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creen Shot 2017-04-27 at 3.20.4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6" y="4148988"/>
            <a:ext cx="3401160" cy="685091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2954655" y="3820080"/>
            <a:ext cx="790416" cy="3289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Screen Shot 2017-04-27 at 3.24.0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566" y="356481"/>
            <a:ext cx="2487362" cy="1652319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H="1" flipV="1">
            <a:off x="4744972" y="1944000"/>
            <a:ext cx="66190" cy="2774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Screen Shot 2017-04-27 at 3.28.58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705" y="1944000"/>
            <a:ext cx="4208253" cy="2172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6043945" y="2051815"/>
            <a:ext cx="603980" cy="6866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Screen Shot 2017-04-27 at 3.33.58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53" y="2681235"/>
            <a:ext cx="2988240" cy="897821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5235634" y="3320204"/>
            <a:ext cx="938819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Screen Shot 2017-04-27 at 3.36.27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46" y="3590003"/>
            <a:ext cx="2969547" cy="18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26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Imputation simplifies trajectory reconstruction </a:t>
            </a:r>
          </a:p>
          <a:p>
            <a:pPr lvl="1"/>
            <a:r>
              <a:rPr lang="en-US" dirty="0" smtClean="0"/>
              <a:t>Distinct methods produce similar results</a:t>
            </a:r>
          </a:p>
          <a:p>
            <a:r>
              <a:rPr lang="en-US" dirty="0" smtClean="0"/>
              <a:t>Imputation stabilizes trajectory reconstruction and reduces uncertainty</a:t>
            </a:r>
          </a:p>
          <a:p>
            <a:r>
              <a:rPr lang="en-US" dirty="0" smtClean="0"/>
              <a:t>Read depth does not strongly influence trajectory reconstruction</a:t>
            </a:r>
          </a:p>
          <a:p>
            <a:r>
              <a:rPr lang="en-US" dirty="0" smtClean="0"/>
              <a:t>A a generalizable neural differentiation TF signature of 15 TFs could be extracted from the </a:t>
            </a:r>
            <a:r>
              <a:rPr lang="en-US" dirty="0" err="1" smtClean="0"/>
              <a:t>Kee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data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37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obvious “Axis 2” signature</a:t>
            </a:r>
            <a:endParaRPr lang="en-US" dirty="0"/>
          </a:p>
        </p:txBody>
      </p:sp>
      <p:pic>
        <p:nvPicPr>
          <p:cNvPr id="4" name="Picture 3" descr="Diffusion_plot_2D_with_axis2_signature_imput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45" y="1357091"/>
            <a:ext cx="4327268" cy="32454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311" y="2068285"/>
            <a:ext cx="448013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latin typeface="Courier"/>
                <a:cs typeface="Courier"/>
              </a:rPr>
              <a:t>a2genes = {'Barhl1', 'Barhl2', 'Dbx1', 'Epha3', 'Wnt8b', 'Rspo2', 'Pitx2'}</a:t>
            </a:r>
            <a:r>
              <a:rPr lang="fr-FR" sz="1400" dirty="0" smtClean="0">
                <a:latin typeface="Courier"/>
                <a:cs typeface="Courier"/>
              </a:rPr>
              <a:t>;</a:t>
            </a:r>
          </a:p>
          <a:p>
            <a:endParaRPr lang="fr-FR" sz="1400" dirty="0">
              <a:latin typeface="Courier"/>
              <a:cs typeface="Courier"/>
            </a:endParaRPr>
          </a:p>
          <a:p>
            <a:r>
              <a:rPr lang="fr-FR" sz="1400" dirty="0">
                <a:latin typeface="Courier"/>
                <a:cs typeface="Courier"/>
              </a:rPr>
              <a:t>[~,a2s] = </a:t>
            </a:r>
            <a:r>
              <a:rPr lang="fr-FR" sz="1400" dirty="0" err="1">
                <a:latin typeface="Courier"/>
                <a:cs typeface="Courier"/>
              </a:rPr>
              <a:t>pca</a:t>
            </a:r>
            <a:r>
              <a:rPr lang="fr-FR" sz="1400" dirty="0">
                <a:latin typeface="Courier"/>
                <a:cs typeface="Courier"/>
              </a:rPr>
              <a:t>(</a:t>
            </a:r>
            <a:r>
              <a:rPr lang="fr-FR" sz="1400" dirty="0" err="1">
                <a:latin typeface="Courier"/>
                <a:cs typeface="Courier"/>
              </a:rPr>
              <a:t>sy</a:t>
            </a:r>
            <a:r>
              <a:rPr lang="fr-FR" sz="1400" dirty="0">
                <a:latin typeface="Courier"/>
                <a:cs typeface="Courier"/>
              </a:rPr>
              <a:t>(:,</a:t>
            </a:r>
            <a:r>
              <a:rPr lang="fr-FR" sz="1400" dirty="0" err="1">
                <a:latin typeface="Courier"/>
                <a:cs typeface="Courier"/>
              </a:rPr>
              <a:t>find</a:t>
            </a:r>
            <a:r>
              <a:rPr lang="fr-FR" sz="1400" dirty="0">
                <a:latin typeface="Courier"/>
                <a:cs typeface="Courier"/>
              </a:rPr>
              <a:t>(</a:t>
            </a:r>
            <a:r>
              <a:rPr lang="fr-FR" sz="1400" dirty="0" err="1">
                <a:latin typeface="Courier"/>
                <a:cs typeface="Courier"/>
              </a:rPr>
              <a:t>steq</a:t>
            </a:r>
            <a:r>
              <a:rPr lang="fr-FR" sz="1400" dirty="0">
                <a:latin typeface="Courier"/>
                <a:cs typeface="Courier"/>
              </a:rPr>
              <a:t>(</a:t>
            </a:r>
            <a:r>
              <a:rPr lang="fr-FR" sz="1400" dirty="0" err="1">
                <a:latin typeface="Courier"/>
                <a:cs typeface="Courier"/>
              </a:rPr>
              <a:t>genes</a:t>
            </a:r>
            <a:r>
              <a:rPr lang="fr-FR" sz="1400" dirty="0">
                <a:latin typeface="Courier"/>
                <a:cs typeface="Courier"/>
              </a:rPr>
              <a:t>, a2genes))))</a:t>
            </a:r>
            <a:r>
              <a:rPr lang="fr-FR" sz="1400" dirty="0" smtClean="0">
                <a:latin typeface="Courier"/>
                <a:cs typeface="Courier"/>
              </a:rPr>
              <a:t>;</a:t>
            </a:r>
          </a:p>
          <a:p>
            <a:endParaRPr lang="fr-FR" sz="1400" dirty="0">
              <a:latin typeface="Courier"/>
              <a:cs typeface="Courier"/>
            </a:endParaRPr>
          </a:p>
          <a:p>
            <a:r>
              <a:rPr lang="da-DK" sz="1400" dirty="0">
                <a:latin typeface="Courier"/>
                <a:cs typeface="Courier"/>
              </a:rPr>
              <a:t>a2sig = a2s(:,1)</a:t>
            </a:r>
            <a:r>
              <a:rPr lang="da-DK" sz="1400" dirty="0" smtClean="0">
                <a:latin typeface="Courier"/>
                <a:cs typeface="Courier"/>
              </a:rPr>
              <a:t>; % PC1 = ”signature”</a:t>
            </a:r>
            <a:endParaRPr lang="da-DK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6713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974" y="261825"/>
            <a:ext cx="8229600" cy="74295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Kee</a:t>
            </a:r>
            <a:r>
              <a:rPr lang="en-US" sz="3200" dirty="0" smtClean="0"/>
              <a:t> </a:t>
            </a:r>
            <a:r>
              <a:rPr lang="en-US" sz="3200" i="1" dirty="0" smtClean="0"/>
              <a:t>et al.</a:t>
            </a:r>
            <a:r>
              <a:rPr lang="en-US" sz="3200" dirty="0" smtClean="0"/>
              <a:t> summary</a:t>
            </a:r>
            <a:endParaRPr lang="en-US" sz="3200" dirty="0"/>
          </a:p>
        </p:txBody>
      </p:sp>
      <p:pic>
        <p:nvPicPr>
          <p:cNvPr id="4" name="Picture 3" descr="Screen Shot 2017-04-27 at 6.37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25" y="1091166"/>
            <a:ext cx="3117567" cy="35107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3633" y="4558196"/>
            <a:ext cx="115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From Figure 1</a:t>
            </a:r>
            <a:endParaRPr lang="en-US" sz="1200" dirty="0"/>
          </a:p>
        </p:txBody>
      </p:sp>
      <p:pic>
        <p:nvPicPr>
          <p:cNvPr id="6" name="Picture 5" descr="Screen Shot 2017-04-27 at 6.38.5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50" y="711046"/>
            <a:ext cx="1406137" cy="40523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46850" y="4734766"/>
            <a:ext cx="115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From Figure 2</a:t>
            </a:r>
            <a:endParaRPr lang="en-US" sz="1200" dirty="0"/>
          </a:p>
        </p:txBody>
      </p:sp>
      <p:pic>
        <p:nvPicPr>
          <p:cNvPr id="8" name="Picture 7" descr="Screen Shot 2017-04-27 at 6.41.3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295" y="711046"/>
            <a:ext cx="1790138" cy="40523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62534" y="4696695"/>
            <a:ext cx="115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From Figure 3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31339" y="1047971"/>
            <a:ext cx="1304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/>
              <a:t>ventral </a:t>
            </a:r>
            <a:r>
              <a:rPr lang="en-US" sz="600" dirty="0" err="1" smtClean="0"/>
              <a:t>mesencephalic</a:t>
            </a:r>
            <a:r>
              <a:rPr lang="en-US" sz="600" dirty="0" smtClean="0"/>
              <a:t> and </a:t>
            </a:r>
            <a:r>
              <a:rPr lang="en-US" sz="600" dirty="0" err="1" smtClean="0"/>
              <a:t>diencephalic</a:t>
            </a:r>
            <a:r>
              <a:rPr lang="en-US" sz="600" dirty="0" smtClean="0"/>
              <a:t> (VMD)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37468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the number of cells influence estimated trajectories?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5270"/>
            <a:ext cx="8229600" cy="3352479"/>
          </a:xfrm>
        </p:spPr>
        <p:txBody>
          <a:bodyPr/>
          <a:lstStyle/>
          <a:p>
            <a:r>
              <a:rPr lang="en-US" dirty="0" smtClean="0"/>
              <a:t>Progressively remove an increasing number of cells (chosen randomly)</a:t>
            </a:r>
          </a:p>
          <a:p>
            <a:r>
              <a:rPr lang="en-US" dirty="0" smtClean="0"/>
              <a:t>How well do we reconstruct the order of the remaining cells?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604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974" y="261825"/>
            <a:ext cx="8229600" cy="74295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Kee</a:t>
            </a:r>
            <a:r>
              <a:rPr lang="en-US" sz="3200" dirty="0" smtClean="0"/>
              <a:t> </a:t>
            </a:r>
            <a:r>
              <a:rPr lang="en-US" sz="3200" i="1" dirty="0" smtClean="0"/>
              <a:t>et al.</a:t>
            </a:r>
            <a:r>
              <a:rPr lang="en-US" sz="3200" dirty="0" smtClean="0"/>
              <a:t> summary</a:t>
            </a:r>
            <a:endParaRPr lang="en-US" sz="3200" dirty="0"/>
          </a:p>
        </p:txBody>
      </p:sp>
      <p:pic>
        <p:nvPicPr>
          <p:cNvPr id="3" name="Picture 2" descr="Screen Shot 2017-04-27 at 6.57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97" y="1640360"/>
            <a:ext cx="4693418" cy="314787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352188" y="1493496"/>
            <a:ext cx="794848" cy="863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50574" y="1278585"/>
            <a:ext cx="19016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err="1" smtClean="0"/>
              <a:t>Subthalamic</a:t>
            </a:r>
            <a:r>
              <a:rPr lang="en-US" sz="1100" dirty="0" smtClean="0"/>
              <a:t> nucleus (STN)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glutamatergic</a:t>
            </a:r>
            <a:r>
              <a:rPr lang="en-US" sz="1100" dirty="0" smtClean="0"/>
              <a:t>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4147036" y="1286691"/>
            <a:ext cx="23721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mesDA</a:t>
            </a:r>
            <a:r>
              <a:rPr lang="en-US" sz="1100" dirty="0" smtClean="0"/>
              <a:t> (</a:t>
            </a:r>
            <a:r>
              <a:rPr lang="en-US" sz="1100" dirty="0" err="1" smtClean="0"/>
              <a:t>mesencephalic</a:t>
            </a:r>
            <a:r>
              <a:rPr lang="en-US" sz="1100" dirty="0" smtClean="0"/>
              <a:t> dopamine)</a:t>
            </a:r>
            <a:endParaRPr lang="en-US" sz="1100" dirty="0"/>
          </a:p>
          <a:p>
            <a:r>
              <a:rPr lang="en-US" sz="1100" dirty="0" smtClean="0"/>
              <a:t>(dopaminergic)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3674042" y="4720196"/>
            <a:ext cx="1634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Figure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993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data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25490-genes x 550-cells expression matrix in log2(RPKM + 0.001)</a:t>
            </a:r>
          </a:p>
          <a:p>
            <a:pPr marL="285750" indent="-285750">
              <a:buFontTx/>
              <a:buChar char="-"/>
            </a:pPr>
            <a:r>
              <a:rPr lang="en-US" dirty="0"/>
              <a:t>~</a:t>
            </a:r>
            <a:r>
              <a:rPr lang="en-US" dirty="0" smtClean="0"/>
              <a:t>79% sparse, only HQ cells publicly submitted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First removed genes that have 0 expression in &gt;= 95% of </a:t>
            </a:r>
            <a:r>
              <a:rPr lang="en-US" dirty="0" smtClean="0"/>
              <a:t>samples</a:t>
            </a:r>
          </a:p>
          <a:p>
            <a:pPr marL="560070" lvl="1" indent="-285750">
              <a:buFontTx/>
              <a:buChar char="-"/>
            </a:pPr>
            <a:r>
              <a:rPr lang="en-US" dirty="0"/>
              <a:t>If, however, in the remaining 5% where expression was measured 90% of the expression values had &gt; 0.01 RPKM, then keep the gene. </a:t>
            </a:r>
            <a:endParaRPr lang="en-US" dirty="0" smtClean="0"/>
          </a:p>
          <a:p>
            <a:pPr marL="560070" lvl="1" indent="-285750">
              <a:buFontTx/>
              <a:buChar char="-"/>
            </a:pPr>
            <a:r>
              <a:rPr lang="en-US" dirty="0"/>
              <a:t>Expression matrix now </a:t>
            </a:r>
            <a:r>
              <a:rPr lang="en-US" dirty="0" smtClean="0"/>
              <a:t>14571 x 550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Fit a linear model using EGFP expression and Embryonic day as covariates</a:t>
            </a:r>
          </a:p>
          <a:p>
            <a:pPr marL="560070" lvl="1" indent="-285750">
              <a:buFontTx/>
              <a:buChar char="-"/>
            </a:pPr>
            <a:r>
              <a:rPr lang="en-US" dirty="0" smtClean="0"/>
              <a:t>E number was included as a categorical variable</a:t>
            </a:r>
          </a:p>
          <a:p>
            <a:pPr marL="560070" lvl="1" indent="-285750">
              <a:buFontTx/>
              <a:buChar char="-"/>
            </a:pPr>
            <a:r>
              <a:rPr lang="en-US" dirty="0" smtClean="0"/>
              <a:t>Kept genes for which the model explained a significant proportion of variance (F-test, p-</a:t>
            </a:r>
            <a:r>
              <a:rPr lang="en-US" dirty="0" err="1" smtClean="0"/>
              <a:t>val</a:t>
            </a:r>
            <a:r>
              <a:rPr lang="en-US" dirty="0"/>
              <a:t> &lt; 1</a:t>
            </a:r>
            <a:r>
              <a:rPr lang="en-US" dirty="0" smtClean="0"/>
              <a:t>/14571 = 6.8629e</a:t>
            </a:r>
            <a:r>
              <a:rPr lang="en-US" dirty="0"/>
              <a:t>-</a:t>
            </a:r>
            <a:r>
              <a:rPr lang="en-US" dirty="0" smtClean="0"/>
              <a:t>05)</a:t>
            </a:r>
          </a:p>
          <a:p>
            <a:pPr marL="560070" lvl="1" indent="-285750">
              <a:buFontTx/>
              <a:buChar char="-"/>
            </a:pPr>
            <a:r>
              <a:rPr lang="en-US" b="1" dirty="0" smtClean="0"/>
              <a:t>Expression matrix now 5785-genes x 550-cells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15239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Estage_annotation_sort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0" r="17054"/>
          <a:stretch/>
        </p:blipFill>
        <p:spPr>
          <a:xfrm>
            <a:off x="4067938" y="1142999"/>
            <a:ext cx="161273" cy="3479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analysis</a:t>
            </a:r>
            <a:endParaRPr lang="en-US" dirty="0"/>
          </a:p>
        </p:txBody>
      </p:sp>
      <p:pic>
        <p:nvPicPr>
          <p:cNvPr id="4" name="Picture 3" descr="clustered_original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r="7923"/>
          <a:stretch/>
        </p:blipFill>
        <p:spPr>
          <a:xfrm>
            <a:off x="198712" y="1143000"/>
            <a:ext cx="3861928" cy="34835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3925658" y="4314858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 day</a:t>
            </a:r>
            <a:endParaRPr lang="en-US" sz="700" dirty="0"/>
          </a:p>
        </p:txBody>
      </p:sp>
      <p:pic>
        <p:nvPicPr>
          <p:cNvPr id="7" name="Picture 6" descr="lmx1a_annotation_sorted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6" r="17054"/>
          <a:stretch/>
        </p:blipFill>
        <p:spPr>
          <a:xfrm>
            <a:off x="4280952" y="1142999"/>
            <a:ext cx="146874" cy="34796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4123555" y="4334159"/>
            <a:ext cx="454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Lmx1a</a:t>
            </a:r>
            <a:endParaRPr lang="en-US" sz="700" dirty="0"/>
          </a:p>
        </p:txBody>
      </p:sp>
      <p:pic>
        <p:nvPicPr>
          <p:cNvPr id="13" name="Picture 12" descr="Estage_annotation_sort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01" r="6667"/>
          <a:stretch/>
        </p:blipFill>
        <p:spPr>
          <a:xfrm rot="5400000">
            <a:off x="1001057" y="3729059"/>
            <a:ext cx="214614" cy="16711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79906" y="4422579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 day</a:t>
            </a:r>
            <a:endParaRPr lang="en-US" sz="700" dirty="0"/>
          </a:p>
        </p:txBody>
      </p:sp>
      <p:pic>
        <p:nvPicPr>
          <p:cNvPr id="14" name="Picture 13" descr="lmx1a_annotation_sorted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4" r="7041"/>
          <a:stretch/>
        </p:blipFill>
        <p:spPr>
          <a:xfrm rot="5400000">
            <a:off x="1008712" y="3961933"/>
            <a:ext cx="199299" cy="16711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79906" y="4641446"/>
            <a:ext cx="12362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Lmx1a expression z-score</a:t>
            </a:r>
            <a:endParaRPr lang="en-US" sz="700" dirty="0"/>
          </a:p>
        </p:txBody>
      </p:sp>
      <p:pic>
        <p:nvPicPr>
          <p:cNvPr id="16" name="Picture 15" descr="test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62" r="7041"/>
          <a:stretch/>
        </p:blipFill>
        <p:spPr>
          <a:xfrm rot="5400000">
            <a:off x="1004395" y="4173137"/>
            <a:ext cx="205242" cy="167381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779906" y="4842006"/>
            <a:ext cx="23775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expression z-score </a:t>
            </a:r>
            <a:r>
              <a:rPr lang="en-US" sz="700" dirty="0"/>
              <a:t>(standardized log2(RPKM + 0.001)</a:t>
            </a:r>
            <a:r>
              <a:rPr lang="en-US" sz="700" dirty="0" smtClean="0"/>
              <a:t>)</a:t>
            </a:r>
            <a:endParaRPr lang="en-US" sz="700" dirty="0"/>
          </a:p>
        </p:txBody>
      </p:sp>
      <p:pic>
        <p:nvPicPr>
          <p:cNvPr id="18" name="Picture 17" descr="PCA_summary_original_matrix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0" t="5039" r="6666" b="5871"/>
          <a:stretch/>
        </p:blipFill>
        <p:spPr>
          <a:xfrm>
            <a:off x="4698078" y="1194834"/>
            <a:ext cx="4330367" cy="34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16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Imputation?</a:t>
            </a:r>
            <a:endParaRPr lang="en-US" dirty="0"/>
          </a:p>
        </p:txBody>
      </p:sp>
      <p:pic>
        <p:nvPicPr>
          <p:cNvPr id="14" name="Picture 13" descr="IMG_197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59" y="1142999"/>
            <a:ext cx="4288126" cy="32160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35516" y="793585"/>
            <a:ext cx="255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Markov Random Fields</a:t>
            </a:r>
            <a:endParaRPr lang="en-US" dirty="0"/>
          </a:p>
        </p:txBody>
      </p:sp>
      <p:pic>
        <p:nvPicPr>
          <p:cNvPr id="16" name="Picture 15" descr="Estage_annotation_sort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0" r="17054"/>
          <a:stretch/>
        </p:blipFill>
        <p:spPr>
          <a:xfrm>
            <a:off x="4067938" y="1142999"/>
            <a:ext cx="161273" cy="3479635"/>
          </a:xfrm>
          <a:prstGeom prst="rect">
            <a:avLst/>
          </a:prstGeom>
        </p:spPr>
      </p:pic>
      <p:pic>
        <p:nvPicPr>
          <p:cNvPr id="17" name="Picture 16" descr="clustered_original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r="7923"/>
          <a:stretch/>
        </p:blipFill>
        <p:spPr>
          <a:xfrm>
            <a:off x="198712" y="1143000"/>
            <a:ext cx="3861928" cy="348355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16200000">
            <a:off x="3925658" y="4314858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 day</a:t>
            </a:r>
            <a:endParaRPr lang="en-US" sz="700" dirty="0"/>
          </a:p>
        </p:txBody>
      </p:sp>
      <p:pic>
        <p:nvPicPr>
          <p:cNvPr id="19" name="Picture 18" descr="lmx1a_annotation_sorted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6" r="17054"/>
          <a:stretch/>
        </p:blipFill>
        <p:spPr>
          <a:xfrm>
            <a:off x="4280952" y="1142999"/>
            <a:ext cx="146874" cy="347963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16200000">
            <a:off x="4123555" y="4334159"/>
            <a:ext cx="454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Lmx1a</a:t>
            </a:r>
            <a:endParaRPr lang="en-US" sz="700" dirty="0"/>
          </a:p>
        </p:txBody>
      </p:sp>
      <p:pic>
        <p:nvPicPr>
          <p:cNvPr id="21" name="Picture 20" descr="Estage_annotation_sort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01" r="6667"/>
          <a:stretch/>
        </p:blipFill>
        <p:spPr>
          <a:xfrm rot="5400000">
            <a:off x="1001057" y="3729059"/>
            <a:ext cx="214614" cy="167111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79906" y="4422579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 day</a:t>
            </a:r>
            <a:endParaRPr lang="en-US" sz="700" dirty="0"/>
          </a:p>
        </p:txBody>
      </p:sp>
      <p:pic>
        <p:nvPicPr>
          <p:cNvPr id="23" name="Picture 22" descr="lmx1a_annotation_sorted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4" r="7041"/>
          <a:stretch/>
        </p:blipFill>
        <p:spPr>
          <a:xfrm rot="5400000">
            <a:off x="1008712" y="3961933"/>
            <a:ext cx="199299" cy="167111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9906" y="4641446"/>
            <a:ext cx="12362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Lmx1a expression z-score</a:t>
            </a:r>
            <a:endParaRPr lang="en-US" sz="700" dirty="0"/>
          </a:p>
        </p:txBody>
      </p:sp>
      <p:pic>
        <p:nvPicPr>
          <p:cNvPr id="25" name="Picture 24" descr="test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62" r="7041"/>
          <a:stretch/>
        </p:blipFill>
        <p:spPr>
          <a:xfrm rot="5400000">
            <a:off x="1004395" y="4173137"/>
            <a:ext cx="205242" cy="167381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79906" y="4842006"/>
            <a:ext cx="23775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expression z-score </a:t>
            </a:r>
            <a:r>
              <a:rPr lang="en-US" sz="700" dirty="0"/>
              <a:t>(standardized log2(RPKM + 0.001)</a:t>
            </a:r>
            <a:r>
              <a:rPr lang="en-US" sz="700" dirty="0" smtClean="0"/>
              <a:t>)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740771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Imputation?</a:t>
            </a:r>
            <a:endParaRPr lang="en-US" dirty="0"/>
          </a:p>
        </p:txBody>
      </p:sp>
      <p:pic>
        <p:nvPicPr>
          <p:cNvPr id="16" name="Picture 15" descr="Estage_annotation_sort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0" r="17054"/>
          <a:stretch/>
        </p:blipFill>
        <p:spPr>
          <a:xfrm>
            <a:off x="4067938" y="1142999"/>
            <a:ext cx="161273" cy="3479635"/>
          </a:xfrm>
          <a:prstGeom prst="rect">
            <a:avLst/>
          </a:prstGeom>
        </p:spPr>
      </p:pic>
      <p:pic>
        <p:nvPicPr>
          <p:cNvPr id="17" name="Picture 16" descr="clustered_original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r="7923"/>
          <a:stretch/>
        </p:blipFill>
        <p:spPr>
          <a:xfrm>
            <a:off x="198712" y="1143000"/>
            <a:ext cx="3861928" cy="348355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16200000">
            <a:off x="3925658" y="4314858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 day</a:t>
            </a:r>
            <a:endParaRPr lang="en-US" sz="700" dirty="0"/>
          </a:p>
        </p:txBody>
      </p:sp>
      <p:pic>
        <p:nvPicPr>
          <p:cNvPr id="19" name="Picture 18" descr="lmx1a_annotation_sorted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6" r="17054"/>
          <a:stretch/>
        </p:blipFill>
        <p:spPr>
          <a:xfrm>
            <a:off x="4280952" y="1142999"/>
            <a:ext cx="146874" cy="347963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16200000">
            <a:off x="4123555" y="4334159"/>
            <a:ext cx="454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Lmx1a</a:t>
            </a:r>
            <a:endParaRPr lang="en-US" sz="700" dirty="0"/>
          </a:p>
        </p:txBody>
      </p:sp>
      <p:pic>
        <p:nvPicPr>
          <p:cNvPr id="21" name="Picture 20" descr="Estage_annotation_sort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01" r="6667"/>
          <a:stretch/>
        </p:blipFill>
        <p:spPr>
          <a:xfrm rot="5400000">
            <a:off x="1001057" y="3729059"/>
            <a:ext cx="214614" cy="167111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79906" y="4422579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 day</a:t>
            </a:r>
            <a:endParaRPr lang="en-US" sz="700" dirty="0"/>
          </a:p>
        </p:txBody>
      </p:sp>
      <p:pic>
        <p:nvPicPr>
          <p:cNvPr id="23" name="Picture 22" descr="lmx1a_annotation_sorted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4" r="7041"/>
          <a:stretch/>
        </p:blipFill>
        <p:spPr>
          <a:xfrm rot="5400000">
            <a:off x="1008712" y="3961933"/>
            <a:ext cx="199299" cy="167111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9906" y="4641446"/>
            <a:ext cx="12362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Lmx1a expression z-score</a:t>
            </a:r>
            <a:endParaRPr lang="en-US" sz="700" dirty="0"/>
          </a:p>
        </p:txBody>
      </p:sp>
      <p:pic>
        <p:nvPicPr>
          <p:cNvPr id="25" name="Picture 24" descr="test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62" r="7041"/>
          <a:stretch/>
        </p:blipFill>
        <p:spPr>
          <a:xfrm rot="5400000">
            <a:off x="1004395" y="4173137"/>
            <a:ext cx="205242" cy="167381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79906" y="4842006"/>
            <a:ext cx="23775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expression z-score (standardized log2(RPKM + 0.001))</a:t>
            </a:r>
            <a:endParaRPr lang="en-US" sz="700" dirty="0"/>
          </a:p>
        </p:txBody>
      </p:sp>
      <p:pic>
        <p:nvPicPr>
          <p:cNvPr id="3" name="Picture 2" descr="Screen Shot 2017-04-27 at 7.50.03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201" y="3218917"/>
            <a:ext cx="3410656" cy="1238393"/>
          </a:xfrm>
          <a:prstGeom prst="rect">
            <a:avLst/>
          </a:prstGeom>
        </p:spPr>
      </p:pic>
      <p:pic>
        <p:nvPicPr>
          <p:cNvPr id="4" name="Picture 3" descr="Screen Shot 2017-04-27 at 7.51.19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406" y="1846252"/>
            <a:ext cx="3506394" cy="802310"/>
          </a:xfrm>
          <a:prstGeom prst="rect">
            <a:avLst/>
          </a:prstGeom>
        </p:spPr>
      </p:pic>
      <p:pic>
        <p:nvPicPr>
          <p:cNvPr id="5" name="Picture 4" descr="Screen Shot 2017-04-27 at 7.53.44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201" y="616014"/>
            <a:ext cx="3553599" cy="70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05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Imputation?</a:t>
            </a:r>
            <a:endParaRPr lang="en-US" dirty="0"/>
          </a:p>
        </p:txBody>
      </p:sp>
      <p:pic>
        <p:nvPicPr>
          <p:cNvPr id="16" name="Picture 15" descr="Estage_annotation_sort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0" r="17054"/>
          <a:stretch/>
        </p:blipFill>
        <p:spPr>
          <a:xfrm>
            <a:off x="4067938" y="1142999"/>
            <a:ext cx="161273" cy="3479635"/>
          </a:xfrm>
          <a:prstGeom prst="rect">
            <a:avLst/>
          </a:prstGeom>
        </p:spPr>
      </p:pic>
      <p:pic>
        <p:nvPicPr>
          <p:cNvPr id="17" name="Picture 16" descr="clustered_original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r="7923"/>
          <a:stretch/>
        </p:blipFill>
        <p:spPr>
          <a:xfrm>
            <a:off x="198712" y="1143000"/>
            <a:ext cx="3861928" cy="348355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16200000">
            <a:off x="3925658" y="4314858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 day</a:t>
            </a:r>
            <a:endParaRPr lang="en-US" sz="700" dirty="0"/>
          </a:p>
        </p:txBody>
      </p:sp>
      <p:pic>
        <p:nvPicPr>
          <p:cNvPr id="19" name="Picture 18" descr="lmx1a_annotation_sorted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6" r="17054"/>
          <a:stretch/>
        </p:blipFill>
        <p:spPr>
          <a:xfrm>
            <a:off x="4280952" y="1142999"/>
            <a:ext cx="146874" cy="347963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16200000">
            <a:off x="4123555" y="4334159"/>
            <a:ext cx="454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Lmx1a</a:t>
            </a:r>
            <a:endParaRPr lang="en-US" sz="700" dirty="0"/>
          </a:p>
        </p:txBody>
      </p:sp>
      <p:pic>
        <p:nvPicPr>
          <p:cNvPr id="21" name="Picture 20" descr="Estage_annotation_sort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01" r="6667"/>
          <a:stretch/>
        </p:blipFill>
        <p:spPr>
          <a:xfrm rot="5400000">
            <a:off x="1001057" y="3729059"/>
            <a:ext cx="214614" cy="167111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79906" y="4422579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 day</a:t>
            </a:r>
            <a:endParaRPr lang="en-US" sz="700" dirty="0"/>
          </a:p>
        </p:txBody>
      </p:sp>
      <p:pic>
        <p:nvPicPr>
          <p:cNvPr id="23" name="Picture 22" descr="lmx1a_annotation_sorted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4" r="7041"/>
          <a:stretch/>
        </p:blipFill>
        <p:spPr>
          <a:xfrm rot="5400000">
            <a:off x="1008712" y="3961933"/>
            <a:ext cx="199299" cy="167111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9906" y="4641446"/>
            <a:ext cx="12362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Lmx1a expression z-score</a:t>
            </a:r>
            <a:endParaRPr lang="en-US" sz="700" dirty="0"/>
          </a:p>
        </p:txBody>
      </p:sp>
      <p:pic>
        <p:nvPicPr>
          <p:cNvPr id="25" name="Picture 24" descr="test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62" r="7041"/>
          <a:stretch/>
        </p:blipFill>
        <p:spPr>
          <a:xfrm rot="5400000">
            <a:off x="1004395" y="4173137"/>
            <a:ext cx="205242" cy="167381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79906" y="4842006"/>
            <a:ext cx="23775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expression z-score (standardized log2(RPKM + 0.001))</a:t>
            </a:r>
            <a:endParaRPr lang="en-US" sz="700" dirty="0"/>
          </a:p>
        </p:txBody>
      </p:sp>
      <p:pic>
        <p:nvPicPr>
          <p:cNvPr id="5" name="Picture 4" descr="Screen Shot 2017-04-27 at 7.53.44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201" y="616014"/>
            <a:ext cx="3553599" cy="700130"/>
          </a:xfrm>
          <a:prstGeom prst="rect">
            <a:avLst/>
          </a:prstGeom>
        </p:spPr>
      </p:pic>
      <p:pic>
        <p:nvPicPr>
          <p:cNvPr id="6" name="Picture 5" descr="Screen Shot 2017-04-27 at 8.04.10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015" y="1857405"/>
            <a:ext cx="2878415" cy="2030187"/>
          </a:xfrm>
          <a:prstGeom prst="rect">
            <a:avLst/>
          </a:prstGeom>
        </p:spPr>
      </p:pic>
      <p:pic>
        <p:nvPicPr>
          <p:cNvPr id="7" name="Picture 6" descr="Screen Shot 2017-04-27 at 8.12.26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015" y="1487171"/>
            <a:ext cx="2973256" cy="342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ustered_imput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6"/>
          <a:stretch/>
        </p:blipFill>
        <p:spPr>
          <a:xfrm>
            <a:off x="4466702" y="1138279"/>
            <a:ext cx="4073712" cy="3479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Imputation?</a:t>
            </a:r>
            <a:endParaRPr lang="en-US" dirty="0"/>
          </a:p>
        </p:txBody>
      </p:sp>
      <p:pic>
        <p:nvPicPr>
          <p:cNvPr id="16" name="Picture 15" descr="Estage_annotation_sort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0" r="17054"/>
          <a:stretch/>
        </p:blipFill>
        <p:spPr>
          <a:xfrm>
            <a:off x="4067938" y="1142999"/>
            <a:ext cx="161273" cy="3479635"/>
          </a:xfrm>
          <a:prstGeom prst="rect">
            <a:avLst/>
          </a:prstGeom>
        </p:spPr>
      </p:pic>
      <p:pic>
        <p:nvPicPr>
          <p:cNvPr id="17" name="Picture 16" descr="clustered_original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r="7923"/>
          <a:stretch/>
        </p:blipFill>
        <p:spPr>
          <a:xfrm>
            <a:off x="198712" y="1143000"/>
            <a:ext cx="3861928" cy="348355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16200000">
            <a:off x="3925658" y="4314858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 day</a:t>
            </a:r>
            <a:endParaRPr lang="en-US" sz="700" dirty="0"/>
          </a:p>
        </p:txBody>
      </p:sp>
      <p:pic>
        <p:nvPicPr>
          <p:cNvPr id="19" name="Picture 18" descr="lmx1a_annotation_sorted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6" r="17054"/>
          <a:stretch/>
        </p:blipFill>
        <p:spPr>
          <a:xfrm>
            <a:off x="4280952" y="1142999"/>
            <a:ext cx="146874" cy="347963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16200000">
            <a:off x="4123555" y="4334159"/>
            <a:ext cx="454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Lmx1a</a:t>
            </a:r>
            <a:endParaRPr lang="en-US" sz="700" dirty="0"/>
          </a:p>
        </p:txBody>
      </p:sp>
      <p:pic>
        <p:nvPicPr>
          <p:cNvPr id="21" name="Picture 20" descr="Estage_annotation_sort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01" r="6667"/>
          <a:stretch/>
        </p:blipFill>
        <p:spPr>
          <a:xfrm rot="5400000">
            <a:off x="1001057" y="3729059"/>
            <a:ext cx="214614" cy="167111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79906" y="4422579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 day</a:t>
            </a:r>
            <a:endParaRPr lang="en-US" sz="700" dirty="0"/>
          </a:p>
        </p:txBody>
      </p:sp>
      <p:pic>
        <p:nvPicPr>
          <p:cNvPr id="23" name="Picture 22" descr="lmx1a_annotation_sorted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4" r="7041"/>
          <a:stretch/>
        </p:blipFill>
        <p:spPr>
          <a:xfrm rot="5400000">
            <a:off x="1008712" y="3961933"/>
            <a:ext cx="199299" cy="167111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9906" y="4641446"/>
            <a:ext cx="12362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Lmx1a expression z-score</a:t>
            </a:r>
            <a:endParaRPr lang="en-US" sz="700" dirty="0"/>
          </a:p>
        </p:txBody>
      </p:sp>
      <p:pic>
        <p:nvPicPr>
          <p:cNvPr id="25" name="Picture 24" descr="test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62" r="7041"/>
          <a:stretch/>
        </p:blipFill>
        <p:spPr>
          <a:xfrm rot="5400000">
            <a:off x="1004395" y="4173137"/>
            <a:ext cx="205242" cy="167381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79906" y="4842006"/>
            <a:ext cx="23775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expression z-score (standardized log2(RPKM + 0.001))</a:t>
            </a:r>
            <a:endParaRPr lang="en-US" sz="700" dirty="0"/>
          </a:p>
        </p:txBody>
      </p:sp>
      <p:sp>
        <p:nvSpPr>
          <p:cNvPr id="4" name="TextBox 3"/>
          <p:cNvSpPr txBox="1"/>
          <p:nvPr/>
        </p:nvSpPr>
        <p:spPr>
          <a:xfrm>
            <a:off x="1714010" y="1059622"/>
            <a:ext cx="98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97455" y="1059622"/>
            <a:ext cx="1018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Imputed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9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1558</TotalTime>
  <Words>656</Words>
  <Application>Microsoft Macintosh PowerPoint</Application>
  <PresentationFormat>On-screen Show (16:9)</PresentationFormat>
  <Paragraphs>143</Paragraphs>
  <Slides>20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Clarity</vt:lpstr>
      <vt:lpstr>PQE</vt:lpstr>
      <vt:lpstr>Kee et al. summary</vt:lpstr>
      <vt:lpstr>Kee et al. summary</vt:lpstr>
      <vt:lpstr>Setting up the data</vt:lpstr>
      <vt:lpstr>Exploratory analysis</vt:lpstr>
      <vt:lpstr>Imputation?</vt:lpstr>
      <vt:lpstr>Imputation?</vt:lpstr>
      <vt:lpstr>Imputation?</vt:lpstr>
      <vt:lpstr>Imputation?</vt:lpstr>
      <vt:lpstr>Imputation?</vt:lpstr>
      <vt:lpstr>Pseudotime trajectories</vt:lpstr>
      <vt:lpstr>Monocle</vt:lpstr>
      <vt:lpstr>Destiny (diffusion)</vt:lpstr>
      <vt:lpstr>How does sequencing depth influence estimated trajectories?</vt:lpstr>
      <vt:lpstr>Diffusion trajectories</vt:lpstr>
      <vt:lpstr>PowerPoint Presentation</vt:lpstr>
      <vt:lpstr>PowerPoint Presentation</vt:lpstr>
      <vt:lpstr>Conclusions </vt:lpstr>
      <vt:lpstr>No obvious “Axis 2” signature</vt:lpstr>
      <vt:lpstr>How does the number of cells influence estimated trajectories?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Surge’s PQE</dc:title>
  <dc:creator>Surge Biswas</dc:creator>
  <cp:lastModifiedBy>Surge Biswas</cp:lastModifiedBy>
  <cp:revision>38</cp:revision>
  <dcterms:created xsi:type="dcterms:W3CDTF">2017-04-23T13:56:56Z</dcterms:created>
  <dcterms:modified xsi:type="dcterms:W3CDTF">2017-04-27T14:58:04Z</dcterms:modified>
</cp:coreProperties>
</file>